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m4v" ContentType="video/mp4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60" r:id="rId7"/>
    <p:sldId id="259" r:id="rId8"/>
    <p:sldId id="296" r:id="rId9"/>
    <p:sldId id="293" r:id="rId10"/>
    <p:sldId id="297" r:id="rId11"/>
    <p:sldId id="294" r:id="rId12"/>
    <p:sldId id="298" r:id="rId13"/>
    <p:sldId id="295" r:id="rId14"/>
    <p:sldId id="299" r:id="rId15"/>
    <p:sldId id="300" r:id="rId16"/>
    <p:sldId id="301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C6600"/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-97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12" Type="http://schemas.openxmlformats.org/officeDocument/2006/relationships/hyperlink" Target="https://news.artnet.com/market/most-expensive-nfts-195259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hyperlink" Target="https://news.artnet.com/market/most-expensive-nfts-195259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4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4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38" y="1639616"/>
            <a:ext cx="11666483" cy="5930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154" y="2270760"/>
            <a:ext cx="10993546" cy="468233"/>
          </a:xfrm>
        </p:spPr>
        <p:txBody>
          <a:bodyPr>
            <a:normAutofit/>
          </a:bodyPr>
          <a:lstStyle/>
          <a:p>
            <a:pPr algn="ctr"/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Own your Asset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A8C364-94D4-4630-BAD0-78722F34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12546" y="2833293"/>
            <a:ext cx="6646762" cy="373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F2DA5F-92AD-4BB3-A745-CA1ECB50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7" y="558054"/>
            <a:ext cx="3737172" cy="12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02" y="3093410"/>
            <a:ext cx="3965257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6F48C-ABB4-4A89-B5FF-902052EC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Categories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C799B7-0D7F-4000-A657-933A6CE6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/>
          <a:lstStyle/>
          <a:p>
            <a:r>
              <a:rPr lang="en-US" dirty="0"/>
              <a:t>Cards are currently only being used as collectibles.</a:t>
            </a:r>
          </a:p>
          <a:p>
            <a:r>
              <a:rPr lang="en-US" dirty="0"/>
              <a:t>House property can be built as a NFT whose ownership can’t be altered w/o prior permission unlike today’s situation.</a:t>
            </a:r>
          </a:p>
          <a:p>
            <a:r>
              <a:rPr lang="en-US" dirty="0"/>
              <a:t>Music piracy is all over. So, the copyrights can be preserved.</a:t>
            </a:r>
          </a:p>
          <a:p>
            <a:r>
              <a:rPr lang="en-US" dirty="0"/>
              <a:t>Non-digital/digital paintings can be uniquely owned.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8369755-CD8F-4F8A-B78B-0D6E7845D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use Wallpapers HD">
            <a:extLst>
              <a:ext uri="{FF2B5EF4-FFF2-40B4-BE49-F238E27FC236}">
                <a16:creationId xmlns:a16="http://schemas.microsoft.com/office/drawing/2014/main" xmlns="" id="{13215BB0-3518-43B2-82EE-7F03C56C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OS 8.4 Alternate Music icon - Imgur">
            <a:extLst>
              <a:ext uri="{FF2B5EF4-FFF2-40B4-BE49-F238E27FC236}">
                <a16:creationId xmlns:a16="http://schemas.microsoft.com/office/drawing/2014/main" xmlns="" id="{BBEA1C53-9AAB-40C0-83D3-A7441FE2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ainting Desktop Wallpapers - Top Free Painting Desktop Backgrounds -  WallpaperAccess">
            <a:extLst>
              <a:ext uri="{FF2B5EF4-FFF2-40B4-BE49-F238E27FC236}">
                <a16:creationId xmlns:a16="http://schemas.microsoft.com/office/drawing/2014/main" xmlns="" id="{DB1252CA-3F76-4ED0-95FA-B1A4D418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046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67" y="0"/>
            <a:ext cx="11029616" cy="1188720"/>
          </a:xfrm>
        </p:spPr>
        <p:txBody>
          <a:bodyPr/>
          <a:lstStyle/>
          <a:p>
            <a:r>
              <a:rPr lang="en-IN" dirty="0" smtClean="0"/>
              <a:t>Expensive NFT</a:t>
            </a:r>
            <a:r>
              <a:rPr lang="en-IN" cap="none" dirty="0" smtClean="0"/>
              <a:t>s</a:t>
            </a:r>
            <a:r>
              <a:rPr lang="en-IN" dirty="0" smtClean="0"/>
              <a:t> sold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9517" y="4194597"/>
            <a:ext cx="2259725" cy="266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0370" y="4498427"/>
            <a:ext cx="2709749" cy="218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618" y="4099035"/>
            <a:ext cx="2288544" cy="261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98962" y="2638100"/>
            <a:ext cx="2182503" cy="412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11559" y="1051034"/>
            <a:ext cx="2217604" cy="30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111" y="413157"/>
            <a:ext cx="2457091" cy="793645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26318" y="851339"/>
            <a:ext cx="2722180" cy="311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08634" y="620110"/>
            <a:ext cx="2172158" cy="260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8164" y="1217558"/>
            <a:ext cx="2160523" cy="164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040" y="3563134"/>
            <a:ext cx="2099211" cy="249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41435" y="6306207"/>
            <a:ext cx="86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hlinkClick r:id="rId12"/>
              </a:rPr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172" y="-94594"/>
            <a:ext cx="11029616" cy="1188720"/>
          </a:xfrm>
        </p:spPr>
        <p:txBody>
          <a:bodyPr/>
          <a:lstStyle/>
          <a:p>
            <a:r>
              <a:rPr lang="en-IN" dirty="0" smtClean="0"/>
              <a:t>Other NOTABLE NFT ART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2773"/>
            <a:ext cx="2422634" cy="2685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1394" y="1030012"/>
            <a:ext cx="2707465" cy="3531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17076" y="4553116"/>
            <a:ext cx="2953407" cy="223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109548"/>
            <a:ext cx="2567018" cy="237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58601" y="1240246"/>
            <a:ext cx="2632384" cy="3231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16397" y="866119"/>
            <a:ext cx="2198505" cy="326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10504" y="1204092"/>
            <a:ext cx="2360488" cy="275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40783" y="4711758"/>
            <a:ext cx="3354254" cy="2093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129875" y="4614864"/>
            <a:ext cx="2968733" cy="210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0414" y="6415098"/>
            <a:ext cx="86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hlinkClick r:id="rId12"/>
              </a:rPr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26AD263-543C-4FCA-8623-005292E2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6355636" cy="3634486"/>
          </a:xfrm>
        </p:spPr>
        <p:txBody>
          <a:bodyPr>
            <a:normAutofit/>
          </a:bodyPr>
          <a:lstStyle/>
          <a:p>
            <a:r>
              <a:rPr lang="en-US" dirty="0">
                <a:hlinkClick r:id="rId2" action="ppaction://hlinksldjump"/>
              </a:rPr>
              <a:t>Overview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Definition</a:t>
            </a:r>
            <a:br>
              <a:rPr lang="en-US" dirty="0">
                <a:latin typeface="Aparajita" pitchFamily="18" charset="0"/>
                <a:cs typeface="Aparajita" pitchFamily="18" charset="0"/>
              </a:rPr>
            </a:br>
            <a:r>
              <a:rPr lang="en-US" dirty="0">
                <a:latin typeface="Aparajita" pitchFamily="18" charset="0"/>
                <a:cs typeface="Aparajita" pitchFamily="18" charset="0"/>
              </a:rPr>
              <a:t>- Market</a:t>
            </a:r>
          </a:p>
          <a:p>
            <a:r>
              <a:rPr lang="en-IN" dirty="0">
                <a:hlinkClick r:id="rId3" action="ppaction://hlinksldjump"/>
              </a:rPr>
              <a:t>Comparo</a:t>
            </a:r>
            <a:r>
              <a:rPr lang="en-IN" dirty="0"/>
              <a:t/>
            </a:r>
            <a:br>
              <a:rPr lang="en-IN" dirty="0"/>
            </a:br>
            <a:r>
              <a:rPr lang="en-IN" dirty="0">
                <a:latin typeface="Aparajita" pitchFamily="18" charset="0"/>
                <a:cs typeface="Aparajita" pitchFamily="18" charset="0"/>
              </a:rPr>
              <a:t>- NFT </a:t>
            </a:r>
            <a:r>
              <a:rPr lang="en-IN" dirty="0" err="1">
                <a:latin typeface="Aparajita" pitchFamily="18" charset="0"/>
                <a:cs typeface="Aparajita" pitchFamily="18" charset="0"/>
              </a:rPr>
              <a:t>vs</a:t>
            </a:r>
            <a:r>
              <a:rPr lang="en-IN" dirty="0">
                <a:latin typeface="Aparajita" pitchFamily="18" charset="0"/>
                <a:cs typeface="Aparajita" pitchFamily="18" charset="0"/>
              </a:rPr>
              <a:t> FT</a:t>
            </a:r>
            <a:endParaRPr lang="en-US" dirty="0">
              <a:latin typeface="Aparajita" pitchFamily="18" charset="0"/>
              <a:cs typeface="Aparajita" pitchFamily="18" charset="0"/>
            </a:endParaRPr>
          </a:p>
          <a:p>
            <a:r>
              <a:rPr lang="en-IN" dirty="0">
                <a:hlinkClick r:id="rId4" action="ppaction://hlinksldjump"/>
              </a:rPr>
              <a:t>Standards</a:t>
            </a:r>
            <a:r>
              <a:rPr lang="en-IN" dirty="0"/>
              <a:t/>
            </a:r>
            <a:br>
              <a:rPr lang="en-IN" dirty="0"/>
            </a:br>
            <a:r>
              <a:rPr lang="en-IN" dirty="0">
                <a:latin typeface="Aparajita" pitchFamily="18" charset="0"/>
                <a:cs typeface="Aparajita" pitchFamily="18" charset="0"/>
              </a:rPr>
              <a:t>- ETH </a:t>
            </a:r>
            <a:r>
              <a:rPr lang="en-IN" dirty="0" err="1">
                <a:latin typeface="Aparajita" pitchFamily="18" charset="0"/>
                <a:cs typeface="Aparajita" pitchFamily="18" charset="0"/>
              </a:rPr>
              <a:t>vs</a:t>
            </a:r>
            <a:r>
              <a:rPr lang="en-IN" dirty="0">
                <a:latin typeface="Aparajita" pitchFamily="18" charset="0"/>
                <a:cs typeface="Aparajita" pitchFamily="18" charset="0"/>
              </a:rPr>
              <a:t> EOS</a:t>
            </a:r>
            <a:endParaRPr lang="en-US" dirty="0">
              <a:latin typeface="Aparajita" pitchFamily="18" charset="0"/>
              <a:cs typeface="Aparajita" pitchFamily="18" charset="0"/>
            </a:endParaRPr>
          </a:p>
          <a:p>
            <a:r>
              <a:rPr lang="en-IN" dirty="0" smtClean="0">
                <a:hlinkClick r:id="rId5" action="ppaction://hlinksldjump"/>
              </a:rPr>
              <a:t>Applications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smtClean="0">
                <a:latin typeface="Aparajita" pitchFamily="18" charset="0"/>
                <a:cs typeface="Aparajita" pitchFamily="18" charset="0"/>
              </a:rPr>
              <a:t>Categories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smtClean="0">
                <a:latin typeface="Aparajita" pitchFamily="18" charset="0"/>
                <a:cs typeface="Aparajita" pitchFamily="18" charset="0"/>
              </a:rPr>
              <a:t>Expensive</a:t>
            </a:r>
            <a:r>
              <a:rPr lang="en-US" dirty="0" smtClean="0"/>
              <a:t> </a:t>
            </a:r>
            <a:r>
              <a:rPr lang="en-US" dirty="0" smtClean="0">
                <a:latin typeface="Aparajita" pitchFamily="18" charset="0"/>
                <a:cs typeface="Aparajita" pitchFamily="18" charset="0"/>
              </a:rPr>
              <a:t>NFTs sold</a:t>
            </a:r>
            <a:endParaRPr lang="en-IN" dirty="0" smtClean="0">
              <a:latin typeface="Aparajita" pitchFamily="18" charset="0"/>
              <a:cs typeface="Aparajit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C39BCE5-6BEA-466E-BEFB-C39FA08D7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909" y="5113625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59F83B-DE4F-430A-9857-9FF87DC6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387779" cy="3634486"/>
          </a:xfrm>
        </p:spPr>
        <p:txBody>
          <a:bodyPr/>
          <a:lstStyle/>
          <a:p>
            <a:r>
              <a:rPr lang="en-US" dirty="0"/>
              <a:t>Non-fungible tokens (NFTs), also often referred to as “</a:t>
            </a:r>
            <a:r>
              <a:rPr lang="en-US" b="1" dirty="0"/>
              <a:t>crypto collectibles</a:t>
            </a:r>
            <a:r>
              <a:rPr lang="en-US" dirty="0"/>
              <a:t>” or “</a:t>
            </a:r>
            <a:r>
              <a:rPr lang="en-US" b="1" dirty="0"/>
              <a:t>digital assets</a:t>
            </a:r>
            <a:r>
              <a:rPr lang="en-US" dirty="0"/>
              <a:t>”.</a:t>
            </a:r>
          </a:p>
          <a:p>
            <a:r>
              <a:rPr lang="en-US" u="sng" dirty="0"/>
              <a:t>Fungibility</a:t>
            </a:r>
            <a:r>
              <a:rPr lang="en-US" dirty="0"/>
              <a:t>: the ability of an asset to be exchanged or substituted with similar assets of the same value.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xmlns="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2CA856AF-EA73-4522-840F-688AC383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5403" y="2345525"/>
            <a:ext cx="1389746" cy="192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use Wallpapers HD">
            <a:extLst>
              <a:ext uri="{FF2B5EF4-FFF2-40B4-BE49-F238E27FC236}">
                <a16:creationId xmlns:a16="http://schemas.microsoft.com/office/drawing/2014/main" xmlns="" id="{500597E9-84A8-412D-9720-DE5BD245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31581" y="2340864"/>
            <a:ext cx="3004699" cy="187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8.4 Alternate Music icon - Imgur">
            <a:extLst>
              <a:ext uri="{FF2B5EF4-FFF2-40B4-BE49-F238E27FC236}">
                <a16:creationId xmlns:a16="http://schemas.microsoft.com/office/drawing/2014/main" xmlns="" id="{9E37DB7B-0B6C-4A29-99DE-8C3F0513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0341" y="4721080"/>
            <a:ext cx="1659869" cy="165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inting Desktop Wallpapers - Top Free Painting Desktop Backgrounds -  WallpaperAccess">
            <a:extLst>
              <a:ext uri="{FF2B5EF4-FFF2-40B4-BE49-F238E27FC236}">
                <a16:creationId xmlns:a16="http://schemas.microsoft.com/office/drawing/2014/main" xmlns="" id="{819133BC-23E7-483A-9D7B-B823C8D5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76815" y="4610793"/>
            <a:ext cx="2959465" cy="184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906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618411-50A8-4BE8-AA9F-ADFDF09E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5" name="AutoShape 24">
            <a:extLst>
              <a:ext uri="{FF2B5EF4-FFF2-40B4-BE49-F238E27FC236}">
                <a16:creationId xmlns:a16="http://schemas.microsoft.com/office/drawing/2014/main" xmlns="" id="{8BA9AC28-F55F-449F-AAE5-F4900F3C2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6E5EE1-AD63-4067-A19B-83EA7E22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6475BCD-F3BE-486C-807D-4A5A42C58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"/>
          <a:stretch/>
        </p:blipFill>
        <p:spPr>
          <a:xfrm>
            <a:off x="4746559" y="2340864"/>
            <a:ext cx="7174234" cy="3626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5F3CD387-829F-401C-9179-A066F513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3848764" cy="3634486"/>
          </a:xfrm>
        </p:spPr>
        <p:txBody>
          <a:bodyPr/>
          <a:lstStyle/>
          <a:p>
            <a:r>
              <a:rPr lang="en-US" dirty="0"/>
              <a:t>NFTs are one of the key building blocks of a new, blockchain-powered digital economy.</a:t>
            </a:r>
          </a:p>
        </p:txBody>
      </p:sp>
    </p:spTree>
    <p:extLst>
      <p:ext uri="{BB962C8B-B14F-4D97-AF65-F5344CB8AC3E}">
        <p14:creationId xmlns:p14="http://schemas.microsoft.com/office/powerpoint/2010/main" xmlns="" val="383908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2976979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A91DA3-2A7F-4115-84E8-9709C698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 vs 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EADC94-9598-4867-AF6D-99B7DCB8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514591" cy="3634486"/>
          </a:xfrm>
        </p:spPr>
        <p:txBody>
          <a:bodyPr/>
          <a:lstStyle/>
          <a:p>
            <a:r>
              <a:rPr lang="en-US" dirty="0"/>
              <a:t>Unlike cryptocurrencies, where all tokens are created equally, non-fungible tokens are each unique and limited in quantity.</a:t>
            </a:r>
          </a:p>
        </p:txBody>
      </p:sp>
      <p:pic>
        <p:nvPicPr>
          <p:cNvPr id="4" name="Nfts Are Fueling A Boom In Digital Art Heres How They Work  Wsj">
            <a:hlinkClick r:id="" action="ppaction://media"/>
            <a:extLst>
              <a:ext uri="{FF2B5EF4-FFF2-40B4-BE49-F238E27FC236}">
                <a16:creationId xmlns:a16="http://schemas.microsoft.com/office/drawing/2014/main" xmlns="" id="{4E6003F4-2AA7-481D-AD1E-F6D5B9CABAA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8675" y="2530137"/>
            <a:ext cx="5809173" cy="3267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68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775C-1BF0-434F-A429-28C52C8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536" y="3124940"/>
            <a:ext cx="3219023" cy="88104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0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C0E215-DD7D-48C6-A3AE-E1499661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924EA2-E9EE-4FF6-99A8-6CAC86EFC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441" y="3318643"/>
            <a:ext cx="1393748" cy="2648967"/>
          </a:xfrm>
        </p:spPr>
        <p:txBody>
          <a:bodyPr/>
          <a:lstStyle/>
          <a:p>
            <a:r>
              <a:rPr lang="en-US" b="0" i="0" dirty="0">
                <a:effectLst/>
                <a:highlight>
                  <a:srgbClr val="FF00FF"/>
                </a:highlight>
                <a:latin typeface="charter"/>
              </a:rPr>
              <a:t>ERC-721</a:t>
            </a:r>
            <a:endParaRPr lang="en-US" dirty="0">
              <a:highlight>
                <a:srgbClr val="FF00FF"/>
              </a:highlight>
            </a:endParaRP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charter"/>
              </a:rPr>
              <a:t>ERC-1155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  <a:p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1464C10-D8AC-4194-8BC4-C90A0A3146A9}"/>
              </a:ext>
            </a:extLst>
          </p:cNvPr>
          <p:cNvSpPr txBox="1">
            <a:spLocks/>
          </p:cNvSpPr>
          <p:nvPr/>
        </p:nvSpPr>
        <p:spPr>
          <a:xfrm>
            <a:off x="7604491" y="3318643"/>
            <a:ext cx="1885320" cy="212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00FFFF"/>
                </a:highlight>
              </a:rPr>
              <a:t>SimpleAssets</a:t>
            </a:r>
          </a:p>
          <a:p>
            <a:r>
              <a:rPr lang="en-US" dirty="0">
                <a:highlight>
                  <a:srgbClr val="00FF00"/>
                </a:highlight>
              </a:rPr>
              <a:t>AtomicAssets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DGoods</a:t>
            </a:r>
          </a:p>
          <a:p>
            <a:endParaRPr lang="en-US" dirty="0">
              <a:highlight>
                <a:srgbClr val="00FF00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7BC3705-03C2-44C7-A31D-5F1BD7A72FEA}"/>
              </a:ext>
            </a:extLst>
          </p:cNvPr>
          <p:cNvGrpSpPr/>
          <p:nvPr/>
        </p:nvGrpSpPr>
        <p:grpSpPr>
          <a:xfrm>
            <a:off x="1646143" y="2008101"/>
            <a:ext cx="787395" cy="1119878"/>
            <a:chOff x="2223192" y="862881"/>
            <a:chExt cx="787395" cy="11198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0F667F42-04C8-49E7-B7B8-3839D9648B81}"/>
                </a:ext>
              </a:extLst>
            </p:cNvPr>
            <p:cNvSpPr txBox="1"/>
            <p:nvPr/>
          </p:nvSpPr>
          <p:spPr>
            <a:xfrm>
              <a:off x="2223192" y="1459539"/>
              <a:ext cx="787395" cy="5232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ETH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xmlns="" id="{DBEA9826-F479-42EE-BBF6-68CD985CF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2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D7BA421-03DC-4E3A-B52B-4CFBF5C75A2B}"/>
              </a:ext>
            </a:extLst>
          </p:cNvPr>
          <p:cNvGrpSpPr/>
          <p:nvPr/>
        </p:nvGrpSpPr>
        <p:grpSpPr>
          <a:xfrm>
            <a:off x="8140631" y="2044820"/>
            <a:ext cx="813043" cy="1119878"/>
            <a:chOff x="8762068" y="862881"/>
            <a:chExt cx="813043" cy="11198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9F23D26-C1A2-495A-9BA8-1DF4412D3993}"/>
                </a:ext>
              </a:extLst>
            </p:cNvPr>
            <p:cNvSpPr txBox="1"/>
            <p:nvPr/>
          </p:nvSpPr>
          <p:spPr>
            <a:xfrm>
              <a:off x="8762068" y="1459539"/>
              <a:ext cx="813043" cy="5232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EOS</a:t>
              </a: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19B5645F-9EE7-4B48-9212-F08B76D78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978" y="862881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DA99D69-C0AD-430E-8EFD-7CD800A1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111" y="497237"/>
            <a:ext cx="2457091" cy="7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61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{CD169AAD-30A4-4378-A6BB-AB0627F96BD0}tf33552983_win32</Template>
  <TotalTime>2527</TotalTime>
  <Words>159</Words>
  <Application>Microsoft Office PowerPoint</Application>
  <PresentationFormat>Custom</PresentationFormat>
  <Paragraphs>35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DividendVTI</vt:lpstr>
      <vt:lpstr>NFT</vt:lpstr>
      <vt:lpstr>Contents</vt:lpstr>
      <vt:lpstr>Overview</vt:lpstr>
      <vt:lpstr>Definition</vt:lpstr>
      <vt:lpstr>Market</vt:lpstr>
      <vt:lpstr>Comparo</vt:lpstr>
      <vt:lpstr>NFT vs FT</vt:lpstr>
      <vt:lpstr>Standards</vt:lpstr>
      <vt:lpstr>Slide 9</vt:lpstr>
      <vt:lpstr>Applications</vt:lpstr>
      <vt:lpstr>Categories</vt:lpstr>
      <vt:lpstr>Expensive NFTs sold</vt:lpstr>
      <vt:lpstr>Other NOTABLE NFT ART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abhijit roy</dc:creator>
  <cp:lastModifiedBy>Abhijit</cp:lastModifiedBy>
  <cp:revision>311</cp:revision>
  <dcterms:created xsi:type="dcterms:W3CDTF">2020-12-23T07:18:59Z</dcterms:created>
  <dcterms:modified xsi:type="dcterms:W3CDTF">2021-05-03T19:02:37Z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XPowerLiteLastOptimized">
    <vt:lpwstr>5173883</vt:lpwstr>
  </property>
  <property fmtid="{D5CDD505-2E9C-101B-9397-08002B2CF9AE}" pid="4" name="NXPowerLiteSettings">
    <vt:lpwstr>C7000400038000</vt:lpwstr>
  </property>
  <property fmtid="{D5CDD505-2E9C-101B-9397-08002B2CF9AE}" pid="5" name="NXPowerLiteVersion">
    <vt:lpwstr>S9.0.3</vt:lpwstr>
  </property>
</Properties>
</file>